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76" r:id="rId5"/>
    <p:sldId id="277" r:id="rId6"/>
    <p:sldId id="269" r:id="rId7"/>
    <p:sldId id="278" r:id="rId8"/>
  </p:sldIdLst>
  <p:sldSz cx="6858000" cy="9144000" type="letter"/>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DB261E-E92A-3F3C-8007-C22249CA513E}" name="Ali Stopher EPIKs" initials="AE" userId="S::ali@epiks.org.uk::3eb2b196-a4dc-4794-88f3-21d0adc1a0cd" providerId="AD"/>
  <p188:author id="{D71F0EBC-534F-896F-559F-76E2BAE1972F}" name="Chas Ball EPIKs" initials="CE" userId="S::chas@epiks.org.uk::fef4876f-a26e-4d84-9893-ed2e65674700" providerId="AD"/>
  <p188:author id="{994FAAF7-89AD-CF2C-AFA4-82819C7EFB87}" name="Kim Warren EPIKs" initials="KWE" userId="S::kim@epiks.org.uk::9ab15ee8-9c6e-4e5a-abf1-f6173ff78a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B27"/>
    <a:srgbClr val="5AB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9" d="100"/>
          <a:sy n="69" d="100"/>
        </p:scale>
        <p:origin x="235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6551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6156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1169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0765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3174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4841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4886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7187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4614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8762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4751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6/11/2025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829843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220A-AB07-78EE-677C-A34F1B14307A}"/>
              </a:ext>
            </a:extLst>
          </p:cNvPr>
          <p:cNvSpPr>
            <a:spLocks noGrp="1"/>
          </p:cNvSpPr>
          <p:nvPr>
            <p:ph type="title"/>
          </p:nvPr>
        </p:nvSpPr>
        <p:spPr>
          <a:xfrm>
            <a:off x="458426" y="264768"/>
            <a:ext cx="5849710" cy="1323280"/>
          </a:xfrm>
          <a:solidFill>
            <a:srgbClr val="5AB5B6"/>
          </a:solidFill>
        </p:spPr>
        <p:txBody>
          <a:bodyPr/>
          <a:lstStyle/>
          <a:p>
            <a:pPr algn="ctr"/>
            <a:r>
              <a:rPr lang="en-GB" dirty="0">
                <a:solidFill>
                  <a:srgbClr val="FFFFFF"/>
                </a:solidFill>
                <a:latin typeface="Campton"/>
                <a:cs typeface="Calibri Light"/>
              </a:rPr>
              <a:t>Try an e-bike  </a:t>
            </a:r>
          </a:p>
        </p:txBody>
      </p:sp>
      <p:pic>
        <p:nvPicPr>
          <p:cNvPr id="6" name="Picture 6" descr="A group of people holding up a banner&#10;&#10;Description automatically generated">
            <a:extLst>
              <a:ext uri="{FF2B5EF4-FFF2-40B4-BE49-F238E27FC236}">
                <a16:creationId xmlns:a16="http://schemas.microsoft.com/office/drawing/2014/main" id="{A01B9FE1-5FA5-A6FB-0EC4-8D628C134D77}"/>
              </a:ext>
            </a:extLst>
          </p:cNvPr>
          <p:cNvPicPr>
            <a:picLocks noGrp="1" noChangeAspect="1"/>
          </p:cNvPicPr>
          <p:nvPr>
            <p:ph idx="1"/>
          </p:nvPr>
        </p:nvPicPr>
        <p:blipFill rotWithShape="1">
          <a:blip r:embed="rId2"/>
          <a:srcRect l="-221" t="20930" r="6858" b="-5168"/>
          <a:stretch/>
        </p:blipFill>
        <p:spPr>
          <a:xfrm>
            <a:off x="458425" y="1773943"/>
            <a:ext cx="5849025" cy="4511227"/>
          </a:xfrm>
        </p:spPr>
      </p:pic>
      <p:pic>
        <p:nvPicPr>
          <p:cNvPr id="5" name="Picture 4" descr="A close-up of a sign&#10;&#10;Description automatically generated">
            <a:extLst>
              <a:ext uri="{FF2B5EF4-FFF2-40B4-BE49-F238E27FC236}">
                <a16:creationId xmlns:a16="http://schemas.microsoft.com/office/drawing/2014/main" id="{62F5F6BA-8942-938C-9DDD-2A91B8B09B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67" y="6281539"/>
            <a:ext cx="2554541" cy="1609743"/>
          </a:xfrm>
          <a:prstGeom prst="rect">
            <a:avLst/>
          </a:prstGeom>
        </p:spPr>
      </p:pic>
      <p:sp>
        <p:nvSpPr>
          <p:cNvPr id="3" name="TextBox 2">
            <a:extLst>
              <a:ext uri="{FF2B5EF4-FFF2-40B4-BE49-F238E27FC236}">
                <a16:creationId xmlns:a16="http://schemas.microsoft.com/office/drawing/2014/main" id="{295FAD3A-9CA8-29E1-1E9A-7BCCB53848E5}"/>
              </a:ext>
            </a:extLst>
          </p:cNvPr>
          <p:cNvSpPr txBox="1"/>
          <p:nvPr/>
        </p:nvSpPr>
        <p:spPr>
          <a:xfrm>
            <a:off x="3621677" y="6342017"/>
            <a:ext cx="268441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tx1">
                    <a:lumMod val="65000"/>
                    <a:lumOff val="35000"/>
                  </a:schemeClr>
                </a:solidFill>
                <a:latin typeface="Campton"/>
                <a:cs typeface="Calibri"/>
              </a:rPr>
              <a:t>An opportunity for your staff to try an e-bike including safety equipment, risk assessments and a qualified instructor </a:t>
            </a:r>
          </a:p>
        </p:txBody>
      </p:sp>
      <p:pic>
        <p:nvPicPr>
          <p:cNvPr id="4" name="Picture 6" descr="A green background with black text&#10;&#10;Description automatically generated">
            <a:extLst>
              <a:ext uri="{FF2B5EF4-FFF2-40B4-BE49-F238E27FC236}">
                <a16:creationId xmlns:a16="http://schemas.microsoft.com/office/drawing/2014/main" id="{D98D28A1-8EF6-517A-2500-B0E99373554D}"/>
              </a:ext>
            </a:extLst>
          </p:cNvPr>
          <p:cNvPicPr>
            <a:picLocks noChangeAspect="1"/>
          </p:cNvPicPr>
          <p:nvPr/>
        </p:nvPicPr>
        <p:blipFill>
          <a:blip r:embed="rId4"/>
          <a:stretch>
            <a:fillRect/>
          </a:stretch>
        </p:blipFill>
        <p:spPr>
          <a:xfrm>
            <a:off x="542109" y="8195886"/>
            <a:ext cx="5656217" cy="668319"/>
          </a:xfrm>
          <a:prstGeom prst="rect">
            <a:avLst/>
          </a:prstGeom>
        </p:spPr>
      </p:pic>
    </p:spTree>
    <p:extLst>
      <p:ext uri="{BB962C8B-B14F-4D97-AF65-F5344CB8AC3E}">
        <p14:creationId xmlns:p14="http://schemas.microsoft.com/office/powerpoint/2010/main" val="276505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E88E7-A947-A12D-DBF3-9423A109547F}"/>
              </a:ext>
            </a:extLst>
          </p:cNvPr>
          <p:cNvSpPr>
            <a:spLocks noGrp="1"/>
          </p:cNvSpPr>
          <p:nvPr>
            <p:ph type="title"/>
          </p:nvPr>
        </p:nvSpPr>
        <p:spPr>
          <a:xfrm>
            <a:off x="479141" y="160265"/>
            <a:ext cx="5915025" cy="399900"/>
          </a:xfrm>
        </p:spPr>
        <p:txBody>
          <a:bodyPr>
            <a:noAutofit/>
          </a:bodyPr>
          <a:lstStyle/>
          <a:p>
            <a:r>
              <a:rPr lang="en-GB" sz="2800" dirty="0">
                <a:solidFill>
                  <a:srgbClr val="5AB5B6"/>
                </a:solidFill>
                <a:latin typeface="Campton"/>
                <a:cs typeface="Calibri Light"/>
              </a:rPr>
              <a:t>WWR ‘Try an e-bike’ events</a:t>
            </a:r>
          </a:p>
        </p:txBody>
      </p:sp>
      <p:sp>
        <p:nvSpPr>
          <p:cNvPr id="3" name="Content Placeholder 2">
            <a:extLst>
              <a:ext uri="{FF2B5EF4-FFF2-40B4-BE49-F238E27FC236}">
                <a16:creationId xmlns:a16="http://schemas.microsoft.com/office/drawing/2014/main" id="{1090E31A-E65A-61A4-6843-B7FBF7C6E47D}"/>
              </a:ext>
            </a:extLst>
          </p:cNvPr>
          <p:cNvSpPr>
            <a:spLocks noGrp="1"/>
          </p:cNvSpPr>
          <p:nvPr>
            <p:ph idx="1"/>
          </p:nvPr>
        </p:nvSpPr>
        <p:spPr>
          <a:xfrm>
            <a:off x="2832410" y="3484063"/>
            <a:ext cx="3561756" cy="3162936"/>
          </a:xfrm>
          <a:solidFill>
            <a:srgbClr val="5AB5B6"/>
          </a:solidFill>
        </p:spPr>
        <p:txBody>
          <a:bodyPr vert="horz" lIns="91440" tIns="45720" rIns="91440" bIns="45720" rtlCol="0" anchor="t">
            <a:normAutofit/>
          </a:bodyPr>
          <a:lstStyle/>
          <a:p>
            <a:pPr marL="0" indent="0">
              <a:buNone/>
            </a:pPr>
            <a:r>
              <a:rPr lang="en-GB" sz="1400" b="1" dirty="0">
                <a:solidFill>
                  <a:schemeClr val="bg1"/>
                </a:solidFill>
                <a:latin typeface="Campton"/>
              </a:rPr>
              <a:t>What we provide </a:t>
            </a:r>
            <a:endParaRPr lang="en-US" sz="1400" dirty="0">
              <a:solidFill>
                <a:schemeClr val="bg1"/>
              </a:solidFill>
              <a:latin typeface="Campton"/>
            </a:endParaRPr>
          </a:p>
          <a:p>
            <a:r>
              <a:rPr lang="en-GB" sz="1200" dirty="0">
                <a:latin typeface="Campton"/>
              </a:rPr>
              <a:t>Tailored routes, risk assessed, over mixed terrain (2-3 miles).</a:t>
            </a:r>
            <a:endParaRPr lang="en-US" sz="1200" dirty="0">
              <a:latin typeface="Campton"/>
            </a:endParaRPr>
          </a:p>
          <a:p>
            <a:r>
              <a:rPr lang="en-GB" sz="1200" dirty="0">
                <a:latin typeface="Campton"/>
              </a:rPr>
              <a:t>A fully qualified instructor</a:t>
            </a:r>
            <a:endParaRPr lang="en-US" sz="1200" dirty="0">
              <a:latin typeface="Campton"/>
            </a:endParaRPr>
          </a:p>
          <a:p>
            <a:r>
              <a:rPr lang="en-GB" sz="1200" dirty="0">
                <a:latin typeface="Campton"/>
              </a:rPr>
              <a:t>5 low mileage, high quality, e-bikes</a:t>
            </a:r>
            <a:endParaRPr lang="en-US" sz="1200" dirty="0">
              <a:latin typeface="Campton"/>
            </a:endParaRPr>
          </a:p>
          <a:p>
            <a:r>
              <a:rPr lang="en-GB" sz="1200" dirty="0">
                <a:latin typeface="Campton"/>
              </a:rPr>
              <a:t>Bikes fully maintained by Oakwell Cycles mechanic</a:t>
            </a:r>
            <a:endParaRPr lang="en-US" sz="1200" dirty="0">
              <a:latin typeface="Campton"/>
            </a:endParaRPr>
          </a:p>
          <a:p>
            <a:r>
              <a:rPr lang="en-GB" sz="1200" dirty="0">
                <a:latin typeface="Campton"/>
              </a:rPr>
              <a:t>Further advice and information: e.g. locks, carrying equipment, helmets etc</a:t>
            </a:r>
            <a:endParaRPr lang="en-US" sz="1200" dirty="0">
              <a:latin typeface="Campton"/>
            </a:endParaRPr>
          </a:p>
          <a:p>
            <a:r>
              <a:rPr lang="en-GB" sz="1200" dirty="0">
                <a:latin typeface="Campton"/>
              </a:rPr>
              <a:t>Public liability insurance and ride insurance provided through Cycling UK </a:t>
            </a:r>
            <a:endParaRPr lang="en-US" sz="1200" dirty="0">
              <a:latin typeface="Campton"/>
            </a:endParaRPr>
          </a:p>
          <a:p>
            <a:r>
              <a:rPr lang="en-GB" sz="1200" dirty="0">
                <a:latin typeface="Campton"/>
              </a:rPr>
              <a:t>An e-van and gazebo for transportation and display</a:t>
            </a:r>
            <a:endParaRPr lang="en-US" sz="1200" dirty="0">
              <a:latin typeface="Campton"/>
            </a:endParaRPr>
          </a:p>
          <a:p>
            <a:pPr marL="0" indent="0">
              <a:buNone/>
            </a:pPr>
            <a:endParaRPr lang="en-GB" sz="1000" dirty="0">
              <a:solidFill>
                <a:srgbClr val="000000"/>
              </a:solidFill>
              <a:latin typeface="Calibri" panose="020F0502020204030204"/>
              <a:cs typeface="Calibri"/>
            </a:endParaRPr>
          </a:p>
        </p:txBody>
      </p:sp>
      <p:sp>
        <p:nvSpPr>
          <p:cNvPr id="5" name="TextBox 4">
            <a:extLst>
              <a:ext uri="{FF2B5EF4-FFF2-40B4-BE49-F238E27FC236}">
                <a16:creationId xmlns:a16="http://schemas.microsoft.com/office/drawing/2014/main" id="{F382519B-FF75-5FF3-CB7B-81D91A70AEA4}"/>
              </a:ext>
            </a:extLst>
          </p:cNvPr>
          <p:cNvSpPr txBox="1"/>
          <p:nvPr/>
        </p:nvSpPr>
        <p:spPr>
          <a:xfrm>
            <a:off x="463834" y="6646999"/>
            <a:ext cx="603849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F49B27"/>
                </a:solidFill>
                <a:latin typeface="Campton"/>
              </a:rPr>
              <a:t>Tailoring sessions to suit your staff</a:t>
            </a:r>
          </a:p>
          <a:p>
            <a:pPr algn="just"/>
            <a:r>
              <a:rPr lang="en-GB" sz="1400" dirty="0">
                <a:solidFill>
                  <a:schemeClr val="tx1">
                    <a:lumMod val="65000"/>
                    <a:lumOff val="35000"/>
                  </a:schemeClr>
                </a:solidFill>
                <a:latin typeface="Campton"/>
              </a:rPr>
              <a:t>All sessions can be tailored to suit the needs of your staff and the capacity they have on the day. If shorter sessions are required, we suggest opting for quick ‘have a go’ sessions or ‘show and tell’ sessions and the timing can be reduced accordingly. </a:t>
            </a:r>
          </a:p>
          <a:p>
            <a:endParaRPr lang="en-GB" dirty="0">
              <a:solidFill>
                <a:schemeClr val="tx1">
                  <a:lumMod val="65000"/>
                  <a:lumOff val="35000"/>
                </a:schemeClr>
              </a:solidFill>
              <a:latin typeface="Calibri"/>
              <a:cs typeface="Calibri"/>
            </a:endParaRPr>
          </a:p>
        </p:txBody>
      </p:sp>
      <p:sp>
        <p:nvSpPr>
          <p:cNvPr id="8" name="TextBox 7">
            <a:extLst>
              <a:ext uri="{FF2B5EF4-FFF2-40B4-BE49-F238E27FC236}">
                <a16:creationId xmlns:a16="http://schemas.microsoft.com/office/drawing/2014/main" id="{D1B42D4C-5F6A-9A9E-3D0C-06A4DE474F62}"/>
              </a:ext>
            </a:extLst>
          </p:cNvPr>
          <p:cNvSpPr txBox="1"/>
          <p:nvPr/>
        </p:nvSpPr>
        <p:spPr>
          <a:xfrm>
            <a:off x="552630" y="8491627"/>
            <a:ext cx="60384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tx1">
                    <a:lumMod val="65000"/>
                    <a:lumOff val="35000"/>
                  </a:schemeClr>
                </a:solidFill>
                <a:cs typeface="Calibri"/>
              </a:rPr>
              <a:t>*</a:t>
            </a:r>
            <a:r>
              <a:rPr lang="en-GB" sz="1200" dirty="0">
                <a:solidFill>
                  <a:schemeClr val="tx1">
                    <a:lumMod val="65000"/>
                    <a:lumOff val="35000"/>
                  </a:schemeClr>
                </a:solidFill>
                <a:latin typeface="Campton"/>
                <a:cs typeface="Calibri"/>
              </a:rPr>
              <a:t>Riders will be assessed for safety and competence before trying an e-bike</a:t>
            </a:r>
          </a:p>
        </p:txBody>
      </p:sp>
      <p:sp>
        <p:nvSpPr>
          <p:cNvPr id="6" name="TextBox 5">
            <a:extLst>
              <a:ext uri="{FF2B5EF4-FFF2-40B4-BE49-F238E27FC236}">
                <a16:creationId xmlns:a16="http://schemas.microsoft.com/office/drawing/2014/main" id="{A6C27B05-F00A-C273-F382-EE7637A63833}"/>
              </a:ext>
            </a:extLst>
          </p:cNvPr>
          <p:cNvSpPr txBox="1"/>
          <p:nvPr/>
        </p:nvSpPr>
        <p:spPr>
          <a:xfrm>
            <a:off x="463834" y="692233"/>
            <a:ext cx="6064550" cy="27412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90000"/>
              </a:lnSpc>
              <a:spcBef>
                <a:spcPts val="1000"/>
              </a:spcBef>
            </a:pPr>
            <a:r>
              <a:rPr lang="en-GB" sz="1400" dirty="0">
                <a:solidFill>
                  <a:schemeClr val="tx1">
                    <a:lumMod val="65000"/>
                    <a:lumOff val="35000"/>
                  </a:schemeClr>
                </a:solidFill>
                <a:latin typeface="Campton"/>
              </a:rPr>
              <a:t>EPIKS is providing an opportunity for employees at local businesses to test out pedal-assist e-bikes as part of its Walk, Wheel, Ride programme which promotes the use of active travel within Kirklees. </a:t>
            </a:r>
          </a:p>
          <a:p>
            <a:pPr algn="just">
              <a:lnSpc>
                <a:spcPct val="90000"/>
              </a:lnSpc>
              <a:spcBef>
                <a:spcPts val="1000"/>
              </a:spcBef>
            </a:pPr>
            <a:r>
              <a:rPr lang="en-GB" sz="1400" dirty="0">
                <a:solidFill>
                  <a:schemeClr val="tx1">
                    <a:lumMod val="65000"/>
                    <a:lumOff val="35000"/>
                  </a:schemeClr>
                </a:solidFill>
                <a:latin typeface="Campton"/>
              </a:rPr>
              <a:t>EPIKS has a range of e-bikes of different sizes and designs, available for test-riding. We provide a qualified trainer who will help you decide whether to take a </a:t>
            </a:r>
            <a:r>
              <a:rPr lang="en-GB" sz="1400" b="1" dirty="0">
                <a:solidFill>
                  <a:schemeClr val="tx1">
                    <a:lumMod val="65000"/>
                    <a:lumOff val="35000"/>
                  </a:schemeClr>
                </a:solidFill>
                <a:latin typeface="Campton"/>
              </a:rPr>
              <a:t>quick spin </a:t>
            </a:r>
            <a:r>
              <a:rPr lang="en-GB" sz="1400" dirty="0">
                <a:solidFill>
                  <a:schemeClr val="tx1">
                    <a:lumMod val="65000"/>
                    <a:lumOff val="35000"/>
                  </a:schemeClr>
                </a:solidFill>
                <a:latin typeface="Campton"/>
              </a:rPr>
              <a:t>in a safe space nearby or a longer, pre-planned </a:t>
            </a:r>
            <a:r>
              <a:rPr lang="en-GB" sz="1400" b="1" dirty="0">
                <a:solidFill>
                  <a:schemeClr val="tx1">
                    <a:lumMod val="65000"/>
                    <a:lumOff val="35000"/>
                  </a:schemeClr>
                </a:solidFill>
                <a:latin typeface="Campton"/>
              </a:rPr>
              <a:t>30-minute ride* </a:t>
            </a:r>
            <a:r>
              <a:rPr lang="en-GB" sz="1400" dirty="0">
                <a:solidFill>
                  <a:schemeClr val="tx1">
                    <a:lumMod val="65000"/>
                    <a:lumOff val="35000"/>
                  </a:schemeClr>
                </a:solidFill>
                <a:latin typeface="Campton"/>
              </a:rPr>
              <a:t>incorporating a range of terrains which covers 2-3 miles. The whole process of introduction, Q&amp;A and instruction takes around one hour.  The routes we choose incorporate a few hills to get a flavour of how fun and versatile e-bikes are (and don’t make you arrive at your destination in a lather!). We’ll also provide some information on the best places to buy e-bikes, how to get the right one for you and keep it well maintained. Each hour-long session has a capacity for five riders and we usually suggest offering four rides per day. </a:t>
            </a:r>
            <a:endParaRPr lang="en-GB" sz="1400" dirty="0">
              <a:solidFill>
                <a:schemeClr val="tx1">
                  <a:lumMod val="65000"/>
                  <a:lumOff val="35000"/>
                </a:schemeClr>
              </a:solidFill>
            </a:endParaRPr>
          </a:p>
        </p:txBody>
      </p:sp>
      <p:pic>
        <p:nvPicPr>
          <p:cNvPr id="9" name="Picture 8">
            <a:extLst>
              <a:ext uri="{FF2B5EF4-FFF2-40B4-BE49-F238E27FC236}">
                <a16:creationId xmlns:a16="http://schemas.microsoft.com/office/drawing/2014/main" id="{24AE3291-A960-C76E-3220-47DF3EE671B5}"/>
              </a:ext>
            </a:extLst>
          </p:cNvPr>
          <p:cNvPicPr>
            <a:picLocks noChangeAspect="1"/>
          </p:cNvPicPr>
          <p:nvPr/>
        </p:nvPicPr>
        <p:blipFill>
          <a:blip r:embed="rId2" cstate="print">
            <a:extLst>
              <a:ext uri="{28A0092B-C50C-407E-A947-70E740481C1C}">
                <a14:useLocalDpi xmlns:a14="http://schemas.microsoft.com/office/drawing/2010/main" val="0"/>
              </a:ext>
            </a:extLst>
          </a:blip>
          <a:srcRect l="8581"/>
          <a:stretch/>
        </p:blipFill>
        <p:spPr>
          <a:xfrm>
            <a:off x="552630" y="3489079"/>
            <a:ext cx="2167719" cy="3157919"/>
          </a:xfrm>
          <a:prstGeom prst="rect">
            <a:avLst/>
          </a:prstGeom>
        </p:spPr>
      </p:pic>
    </p:spTree>
    <p:extLst>
      <p:ext uri="{BB962C8B-B14F-4D97-AF65-F5344CB8AC3E}">
        <p14:creationId xmlns:p14="http://schemas.microsoft.com/office/powerpoint/2010/main" val="51123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6EEE7-C180-6D6B-F839-63E68EAEB529}"/>
              </a:ext>
            </a:extLst>
          </p:cNvPr>
          <p:cNvSpPr txBox="1"/>
          <p:nvPr/>
        </p:nvSpPr>
        <p:spPr>
          <a:xfrm>
            <a:off x="552844" y="2333791"/>
            <a:ext cx="5752312" cy="1068819"/>
          </a:xfrm>
          <a:prstGeom prst="rect">
            <a:avLst/>
          </a:prstGeom>
          <a:solidFill>
            <a:srgbClr val="F49B27"/>
          </a:solidFill>
        </p:spPr>
        <p:txBody>
          <a:bodyPr wrap="square" lIns="91440" tIns="45720" rIns="91440" bIns="45720" rtlCol="0" anchor="t">
            <a:spAutoFit/>
          </a:bodyPr>
          <a:lstStyle/>
          <a:p>
            <a:pPr algn="just">
              <a:lnSpc>
                <a:spcPct val="115000"/>
              </a:lnSpc>
              <a:spcAft>
                <a:spcPts val="800"/>
              </a:spcAft>
            </a:pPr>
            <a:r>
              <a:rPr lang="en-GB" sz="1400" b="1" dirty="0">
                <a:solidFill>
                  <a:schemeClr val="bg1"/>
                </a:solidFill>
                <a:latin typeface="Campton"/>
                <a:cs typeface="Calibri"/>
              </a:rPr>
              <a:t>EPIKS can provide a show and tell pop-up stall where staff will provide all the key information on areas like how to buy an e-bike, what sort of things to consider, e-bike storage and safety. This gives clients a chance to look at a variety of bikes and have their questions answered.  </a:t>
            </a:r>
            <a:endParaRPr lang="en-GB" sz="1400" dirty="0">
              <a:solidFill>
                <a:schemeClr val="bg1"/>
              </a:solidFill>
              <a:cs typeface="Calibri"/>
            </a:endParaRPr>
          </a:p>
        </p:txBody>
      </p:sp>
      <p:pic>
        <p:nvPicPr>
          <p:cNvPr id="7" name="Picture 6" descr="A close-up of a sign&#10;&#10;Description automatically generated">
            <a:extLst>
              <a:ext uri="{FF2B5EF4-FFF2-40B4-BE49-F238E27FC236}">
                <a16:creationId xmlns:a16="http://schemas.microsoft.com/office/drawing/2014/main" id="{568EFD79-FB6D-518E-F699-8CD7072C9229}"/>
              </a:ext>
            </a:extLst>
          </p:cNvPr>
          <p:cNvPicPr>
            <a:picLocks noChangeAspect="1"/>
          </p:cNvPicPr>
          <p:nvPr/>
        </p:nvPicPr>
        <p:blipFill>
          <a:blip r:embed="rId2">
            <a:extLst>
              <a:ext uri="{28A0092B-C50C-407E-A947-70E740481C1C}">
                <a14:useLocalDpi xmlns:a14="http://schemas.microsoft.com/office/drawing/2010/main" val="0"/>
              </a:ext>
            </a:extLst>
          </a:blip>
          <a:srcRect b="20980"/>
          <a:stretch/>
        </p:blipFill>
        <p:spPr>
          <a:xfrm>
            <a:off x="592533" y="575596"/>
            <a:ext cx="2156014" cy="1279941"/>
          </a:xfrm>
          <a:prstGeom prst="rect">
            <a:avLst/>
          </a:prstGeom>
        </p:spPr>
      </p:pic>
      <p:sp>
        <p:nvSpPr>
          <p:cNvPr id="2" name="Title 1">
            <a:extLst>
              <a:ext uri="{FF2B5EF4-FFF2-40B4-BE49-F238E27FC236}">
                <a16:creationId xmlns:a16="http://schemas.microsoft.com/office/drawing/2014/main" id="{A66546FD-3568-2806-4272-DE091B86C080}"/>
              </a:ext>
            </a:extLst>
          </p:cNvPr>
          <p:cNvSpPr>
            <a:spLocks noGrp="1"/>
          </p:cNvSpPr>
          <p:nvPr>
            <p:ph type="title"/>
          </p:nvPr>
        </p:nvSpPr>
        <p:spPr>
          <a:xfrm>
            <a:off x="2748546" y="291844"/>
            <a:ext cx="3556609" cy="1847443"/>
          </a:xfrm>
          <a:solidFill>
            <a:srgbClr val="5AB5B6"/>
          </a:solidFill>
        </p:spPr>
        <p:txBody>
          <a:bodyPr/>
          <a:lstStyle/>
          <a:p>
            <a:pPr algn="ctr"/>
            <a:r>
              <a:rPr lang="en-GB" dirty="0">
                <a:solidFill>
                  <a:srgbClr val="FFFFFF"/>
                </a:solidFill>
                <a:latin typeface="Campton"/>
                <a:cs typeface="Calibri Light"/>
              </a:rPr>
              <a:t>Show and Tell Events</a:t>
            </a:r>
          </a:p>
        </p:txBody>
      </p:sp>
      <p:sp>
        <p:nvSpPr>
          <p:cNvPr id="9" name="Content Placeholder 2">
            <a:extLst>
              <a:ext uri="{FF2B5EF4-FFF2-40B4-BE49-F238E27FC236}">
                <a16:creationId xmlns:a16="http://schemas.microsoft.com/office/drawing/2014/main" id="{8921ACE9-F04E-811D-8F52-46FA7CCD4D11}"/>
              </a:ext>
            </a:extLst>
          </p:cNvPr>
          <p:cNvSpPr txBox="1">
            <a:spLocks/>
          </p:cNvSpPr>
          <p:nvPr/>
        </p:nvSpPr>
        <p:spPr>
          <a:xfrm>
            <a:off x="3802380" y="3572099"/>
            <a:ext cx="2502775" cy="3110789"/>
          </a:xfrm>
          <a:prstGeom prst="rect">
            <a:avLst/>
          </a:prstGeom>
          <a:solidFill>
            <a:srgbClr val="5AB5B6"/>
          </a:solidFill>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chemeClr val="bg1"/>
                </a:solidFill>
                <a:latin typeface="Campton"/>
              </a:rPr>
              <a:t>What we provide </a:t>
            </a:r>
            <a:endParaRPr lang="en-US" sz="1600" dirty="0">
              <a:solidFill>
                <a:schemeClr val="bg1"/>
              </a:solidFill>
              <a:latin typeface="Campton"/>
            </a:endParaRPr>
          </a:p>
          <a:p>
            <a:r>
              <a:rPr lang="en-GB" sz="1200" dirty="0">
                <a:latin typeface="Campton"/>
              </a:rPr>
              <a:t>A range of e-bikes to demonstrate the variety available.</a:t>
            </a:r>
          </a:p>
          <a:p>
            <a:r>
              <a:rPr lang="en-GB" sz="1200" dirty="0">
                <a:latin typeface="Campton"/>
              </a:rPr>
              <a:t>Advice on purchasing e-bikes and useful information of cycle-to-work schemes.</a:t>
            </a:r>
            <a:endParaRPr lang="en-US" sz="1200" dirty="0">
              <a:latin typeface="Campton"/>
            </a:endParaRPr>
          </a:p>
          <a:p>
            <a:r>
              <a:rPr lang="en-GB" sz="1200" dirty="0">
                <a:latin typeface="Campton"/>
              </a:rPr>
              <a:t>Further advice and information on locks, carrying equipment, helmets etc</a:t>
            </a:r>
          </a:p>
          <a:p>
            <a:r>
              <a:rPr lang="en-GB" sz="1200" dirty="0">
                <a:latin typeface="Campton"/>
              </a:rPr>
              <a:t>Information on cycling routes, apps to help plan rides and local adult bike confidence courses. </a:t>
            </a:r>
            <a:endParaRPr lang="en-US" sz="1200" dirty="0">
              <a:latin typeface="Campton"/>
            </a:endParaRPr>
          </a:p>
          <a:p>
            <a:r>
              <a:rPr lang="en-GB" sz="1200" dirty="0">
                <a:latin typeface="Campton"/>
              </a:rPr>
              <a:t>An e-van and gazebo for transportation and display</a:t>
            </a:r>
            <a:endParaRPr lang="en-US" sz="1200" dirty="0">
              <a:latin typeface="Campton"/>
            </a:endParaRPr>
          </a:p>
        </p:txBody>
      </p:sp>
      <p:pic>
        <p:nvPicPr>
          <p:cNvPr id="18" name="Picture 17">
            <a:extLst>
              <a:ext uri="{FF2B5EF4-FFF2-40B4-BE49-F238E27FC236}">
                <a16:creationId xmlns:a16="http://schemas.microsoft.com/office/drawing/2014/main" id="{255803AD-A0EE-B465-13B1-9450099D76A2}"/>
              </a:ext>
            </a:extLst>
          </p:cNvPr>
          <p:cNvPicPr>
            <a:picLocks noChangeAspect="1"/>
          </p:cNvPicPr>
          <p:nvPr/>
        </p:nvPicPr>
        <p:blipFill>
          <a:blip r:embed="rId3" cstate="print">
            <a:extLst>
              <a:ext uri="{28A0092B-C50C-407E-A947-70E740481C1C}">
                <a14:useLocalDpi xmlns:a14="http://schemas.microsoft.com/office/drawing/2010/main" val="0"/>
              </a:ext>
            </a:extLst>
          </a:blip>
          <a:srcRect l="12777" r="12777"/>
          <a:stretch/>
        </p:blipFill>
        <p:spPr>
          <a:xfrm rot="5400000">
            <a:off x="542446" y="3582498"/>
            <a:ext cx="3110789" cy="3089993"/>
          </a:xfrm>
          <a:prstGeom prst="rect">
            <a:avLst/>
          </a:prstGeom>
        </p:spPr>
      </p:pic>
      <p:pic>
        <p:nvPicPr>
          <p:cNvPr id="8" name="Picture 7">
            <a:extLst>
              <a:ext uri="{FF2B5EF4-FFF2-40B4-BE49-F238E27FC236}">
                <a16:creationId xmlns:a16="http://schemas.microsoft.com/office/drawing/2014/main" id="{CA15A52E-4EE4-39DB-7A83-838499913675}"/>
              </a:ext>
            </a:extLst>
          </p:cNvPr>
          <p:cNvPicPr>
            <a:picLocks noChangeAspect="1"/>
          </p:cNvPicPr>
          <p:nvPr/>
        </p:nvPicPr>
        <p:blipFill>
          <a:blip r:embed="rId4" cstate="print">
            <a:extLst>
              <a:ext uri="{28A0092B-C50C-407E-A947-70E740481C1C}">
                <a14:useLocalDpi xmlns:a14="http://schemas.microsoft.com/office/drawing/2010/main" val="0"/>
              </a:ext>
            </a:extLst>
          </a:blip>
          <a:srcRect r="7165"/>
          <a:stretch/>
        </p:blipFill>
        <p:spPr>
          <a:xfrm>
            <a:off x="3429000" y="6852377"/>
            <a:ext cx="2875935" cy="2070788"/>
          </a:xfrm>
          <a:prstGeom prst="rect">
            <a:avLst/>
          </a:prstGeom>
        </p:spPr>
      </p:pic>
      <p:sp>
        <p:nvSpPr>
          <p:cNvPr id="10" name="TextBox 9">
            <a:extLst>
              <a:ext uri="{FF2B5EF4-FFF2-40B4-BE49-F238E27FC236}">
                <a16:creationId xmlns:a16="http://schemas.microsoft.com/office/drawing/2014/main" id="{BCFD30E8-C94C-93A0-5FB3-F56B87B6F30D}"/>
              </a:ext>
            </a:extLst>
          </p:cNvPr>
          <p:cNvSpPr txBox="1"/>
          <p:nvPr/>
        </p:nvSpPr>
        <p:spPr>
          <a:xfrm>
            <a:off x="592533" y="6852377"/>
            <a:ext cx="274791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F49B27"/>
                </a:solidFill>
                <a:latin typeface="Campton"/>
              </a:rPr>
              <a:t>Information that suits you</a:t>
            </a:r>
            <a:endParaRPr lang="en-US" sz="1600" dirty="0">
              <a:solidFill>
                <a:srgbClr val="5AB5B6"/>
              </a:solidFill>
              <a:latin typeface="Campton"/>
            </a:endParaRPr>
          </a:p>
          <a:p>
            <a:pPr algn="just"/>
            <a:r>
              <a:rPr lang="en-GB" sz="1400" dirty="0">
                <a:solidFill>
                  <a:schemeClr val="tx1">
                    <a:lumMod val="65000"/>
                    <a:lumOff val="35000"/>
                  </a:schemeClr>
                </a:solidFill>
                <a:latin typeface="Campton"/>
              </a:rPr>
              <a:t>All show and tell pop-up events can be tailored to suit your needs. Please speak to us if you require specific information or signposting. </a:t>
            </a:r>
          </a:p>
        </p:txBody>
      </p:sp>
    </p:spTree>
    <p:extLst>
      <p:ext uri="{BB962C8B-B14F-4D97-AF65-F5344CB8AC3E}">
        <p14:creationId xmlns:p14="http://schemas.microsoft.com/office/powerpoint/2010/main" val="250608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6EEE7-C180-6D6B-F839-63E68EAEB529}"/>
              </a:ext>
            </a:extLst>
          </p:cNvPr>
          <p:cNvSpPr txBox="1"/>
          <p:nvPr/>
        </p:nvSpPr>
        <p:spPr>
          <a:xfrm>
            <a:off x="524555" y="2139289"/>
            <a:ext cx="5703370" cy="2360133"/>
          </a:xfrm>
          <a:prstGeom prst="rect">
            <a:avLst/>
          </a:prstGeom>
          <a:solidFill>
            <a:srgbClr val="F49B27"/>
          </a:solidFill>
        </p:spPr>
        <p:txBody>
          <a:bodyPr wrap="square" lIns="91440" tIns="45720" rIns="91440" bIns="45720" rtlCol="0" anchor="t">
            <a:spAutoFit/>
          </a:bodyPr>
          <a:lstStyle/>
          <a:p>
            <a:pPr>
              <a:lnSpc>
                <a:spcPct val="115000"/>
              </a:lnSpc>
              <a:spcAft>
                <a:spcPts val="800"/>
              </a:spcAft>
            </a:pPr>
            <a:r>
              <a:rPr lang="en-GB" sz="1400" b="1" dirty="0">
                <a:solidFill>
                  <a:schemeClr val="bg1"/>
                </a:solidFill>
                <a:latin typeface="Campton"/>
                <a:cs typeface="Calibri"/>
              </a:rPr>
              <a:t>In these 30 minute Dr Bike checks a mechanic will check everything on your bike from wheels, brakes, gears and tyre pressure to lights, racks, pedals, saddles and more. They can make any minor adjustments to the bike there and then. If there’s anything they can't fix on site, they will let you know exactly what needs doing and a rough guide to what it should cost at a bike shop. All recommendations will be recorded so customers can go away feeling confident they have the information they need.</a:t>
            </a:r>
          </a:p>
          <a:p>
            <a:pPr algn="just"/>
            <a:r>
              <a:rPr lang="en-GB" sz="1400" b="1" dirty="0">
                <a:solidFill>
                  <a:schemeClr val="bg1"/>
                </a:solidFill>
                <a:latin typeface="Campton"/>
                <a:cs typeface="Calibri"/>
              </a:rPr>
              <a:t>EPIKS has a history of successful Dr Bike workshops with many happy customers who now feel more confident about using their bikes safely. </a:t>
            </a:r>
            <a:endParaRPr lang="en-GB" sz="1400" dirty="0">
              <a:solidFill>
                <a:schemeClr val="bg1"/>
              </a:solidFill>
              <a:cs typeface="Calibri"/>
            </a:endParaRPr>
          </a:p>
        </p:txBody>
      </p:sp>
      <p:pic>
        <p:nvPicPr>
          <p:cNvPr id="7" name="Picture 6" descr="A close-up of a sign&#10;&#10;Description automatically generated">
            <a:extLst>
              <a:ext uri="{FF2B5EF4-FFF2-40B4-BE49-F238E27FC236}">
                <a16:creationId xmlns:a16="http://schemas.microsoft.com/office/drawing/2014/main" id="{568EFD79-FB6D-518E-F699-8CD7072C9229}"/>
              </a:ext>
            </a:extLst>
          </p:cNvPr>
          <p:cNvPicPr>
            <a:picLocks noChangeAspect="1"/>
          </p:cNvPicPr>
          <p:nvPr/>
        </p:nvPicPr>
        <p:blipFill>
          <a:blip r:embed="rId2">
            <a:extLst>
              <a:ext uri="{28A0092B-C50C-407E-A947-70E740481C1C}">
                <a14:useLocalDpi xmlns:a14="http://schemas.microsoft.com/office/drawing/2010/main" val="0"/>
              </a:ext>
            </a:extLst>
          </a:blip>
          <a:srcRect b="20980"/>
          <a:stretch/>
        </p:blipFill>
        <p:spPr>
          <a:xfrm>
            <a:off x="592533" y="575596"/>
            <a:ext cx="2156014" cy="1279941"/>
          </a:xfrm>
          <a:prstGeom prst="rect">
            <a:avLst/>
          </a:prstGeom>
        </p:spPr>
      </p:pic>
      <p:sp>
        <p:nvSpPr>
          <p:cNvPr id="2" name="Title 1">
            <a:extLst>
              <a:ext uri="{FF2B5EF4-FFF2-40B4-BE49-F238E27FC236}">
                <a16:creationId xmlns:a16="http://schemas.microsoft.com/office/drawing/2014/main" id="{A66546FD-3568-2806-4272-DE091B86C080}"/>
              </a:ext>
            </a:extLst>
          </p:cNvPr>
          <p:cNvSpPr>
            <a:spLocks noGrp="1"/>
          </p:cNvSpPr>
          <p:nvPr>
            <p:ph type="title"/>
          </p:nvPr>
        </p:nvSpPr>
        <p:spPr>
          <a:xfrm>
            <a:off x="2748547" y="291844"/>
            <a:ext cx="3479378" cy="1670771"/>
          </a:xfrm>
          <a:solidFill>
            <a:srgbClr val="5AB5B6"/>
          </a:solidFill>
        </p:spPr>
        <p:txBody>
          <a:bodyPr/>
          <a:lstStyle/>
          <a:p>
            <a:pPr algn="ctr"/>
            <a:r>
              <a:rPr lang="en-GB" dirty="0">
                <a:solidFill>
                  <a:srgbClr val="FFFFFF"/>
                </a:solidFill>
                <a:latin typeface="Campton"/>
                <a:cs typeface="Calibri Light"/>
              </a:rPr>
              <a:t>Dr Bike Workshops</a:t>
            </a:r>
          </a:p>
        </p:txBody>
      </p:sp>
      <p:sp>
        <p:nvSpPr>
          <p:cNvPr id="9" name="Content Placeholder 2">
            <a:extLst>
              <a:ext uri="{FF2B5EF4-FFF2-40B4-BE49-F238E27FC236}">
                <a16:creationId xmlns:a16="http://schemas.microsoft.com/office/drawing/2014/main" id="{8921ACE9-F04E-811D-8F52-46FA7CCD4D11}"/>
              </a:ext>
            </a:extLst>
          </p:cNvPr>
          <p:cNvSpPr txBox="1">
            <a:spLocks/>
          </p:cNvSpPr>
          <p:nvPr/>
        </p:nvSpPr>
        <p:spPr>
          <a:xfrm>
            <a:off x="2973831" y="4675397"/>
            <a:ext cx="3282383" cy="2919531"/>
          </a:xfrm>
          <a:prstGeom prst="rect">
            <a:avLst/>
          </a:prstGeom>
          <a:solidFill>
            <a:srgbClr val="5AB5B6"/>
          </a:solidFill>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solidFill>
                  <a:schemeClr val="bg1"/>
                </a:solidFill>
                <a:latin typeface="Campton"/>
              </a:rPr>
              <a:t>What we provide </a:t>
            </a:r>
            <a:endParaRPr lang="en-US" sz="1400" dirty="0">
              <a:solidFill>
                <a:schemeClr val="bg1"/>
              </a:solidFill>
              <a:latin typeface="Campton"/>
            </a:endParaRPr>
          </a:p>
          <a:p>
            <a:r>
              <a:rPr lang="en-GB" sz="1200" dirty="0">
                <a:latin typeface="Campton"/>
              </a:rPr>
              <a:t>A qualified mechanic </a:t>
            </a:r>
          </a:p>
          <a:p>
            <a:r>
              <a:rPr lang="en-GB" sz="1200" dirty="0">
                <a:latin typeface="Campton"/>
              </a:rPr>
              <a:t>Two members of the EPIKS team to support sign in and maintenance advice</a:t>
            </a:r>
            <a:endParaRPr lang="en-US" sz="1200" dirty="0">
              <a:latin typeface="Campton"/>
            </a:endParaRPr>
          </a:p>
          <a:p>
            <a:r>
              <a:rPr lang="en-GB" sz="1200" dirty="0">
                <a:latin typeface="Campton"/>
              </a:rPr>
              <a:t>A full assessment of the bike, including written feedback of recommendations </a:t>
            </a:r>
            <a:endParaRPr lang="en-US" sz="1200" dirty="0">
              <a:latin typeface="Campton"/>
            </a:endParaRPr>
          </a:p>
          <a:p>
            <a:r>
              <a:rPr lang="en-GB" sz="1200" dirty="0">
                <a:latin typeface="Campton"/>
              </a:rPr>
              <a:t>Small adjustment and fixes </a:t>
            </a:r>
            <a:endParaRPr lang="en-US" sz="1200" dirty="0">
              <a:latin typeface="Campton"/>
            </a:endParaRPr>
          </a:p>
          <a:p>
            <a:r>
              <a:rPr lang="en-GB" sz="1200" dirty="0">
                <a:latin typeface="Campton"/>
              </a:rPr>
              <a:t>Advice and support on how much any major issues will cost and the best places to take them</a:t>
            </a:r>
            <a:endParaRPr lang="en-US" sz="1200" dirty="0">
              <a:latin typeface="Campton"/>
            </a:endParaRPr>
          </a:p>
          <a:p>
            <a:r>
              <a:rPr lang="en-GB" sz="1200" dirty="0">
                <a:latin typeface="Campton"/>
              </a:rPr>
              <a:t>Public liability insurance</a:t>
            </a:r>
          </a:p>
          <a:p>
            <a:r>
              <a:rPr lang="en-GB" sz="1200" dirty="0">
                <a:solidFill>
                  <a:srgbClr val="000000"/>
                </a:solidFill>
                <a:latin typeface="Campton"/>
                <a:cs typeface="Calibri"/>
              </a:rPr>
              <a:t>All equipment required for assessments, fixes and running of the workshop</a:t>
            </a:r>
            <a:endParaRPr lang="en-GB" sz="1200" dirty="0">
              <a:solidFill>
                <a:srgbClr val="000000"/>
              </a:solidFill>
              <a:latin typeface="Calibri" panose="020F0502020204030204"/>
              <a:cs typeface="Calibri"/>
            </a:endParaRPr>
          </a:p>
        </p:txBody>
      </p:sp>
      <p:sp>
        <p:nvSpPr>
          <p:cNvPr id="11" name="TextBox 10">
            <a:extLst>
              <a:ext uri="{FF2B5EF4-FFF2-40B4-BE49-F238E27FC236}">
                <a16:creationId xmlns:a16="http://schemas.microsoft.com/office/drawing/2014/main" id="{8E9CF059-65AC-E273-4C22-358A6C2BE947}"/>
              </a:ext>
            </a:extLst>
          </p:cNvPr>
          <p:cNvSpPr txBox="1"/>
          <p:nvPr/>
        </p:nvSpPr>
        <p:spPr>
          <a:xfrm>
            <a:off x="460594" y="7645074"/>
            <a:ext cx="5767331"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solidFill>
                  <a:srgbClr val="F49B27"/>
                </a:solidFill>
                <a:latin typeface="Campton"/>
              </a:rPr>
              <a:t>Tailoring sessions to suit your staff</a:t>
            </a:r>
            <a:endParaRPr lang="en-US" sz="1200" dirty="0">
              <a:solidFill>
                <a:srgbClr val="5AB5B6"/>
              </a:solidFill>
              <a:latin typeface="Campton"/>
            </a:endParaRPr>
          </a:p>
          <a:p>
            <a:pPr algn="just"/>
            <a:r>
              <a:rPr lang="en-GB" sz="1400" dirty="0">
                <a:solidFill>
                  <a:schemeClr val="tx1">
                    <a:lumMod val="65000"/>
                    <a:lumOff val="35000"/>
                  </a:schemeClr>
                </a:solidFill>
                <a:latin typeface="Campton"/>
              </a:rPr>
              <a:t>The length of Dr bike sessions can be tailored to suit your organisations needs and depending on the number of bikes required to accommodate. Please note that we do not include secure bike parking as part of the package. However there will be a member of staff present throughout the session time. </a:t>
            </a:r>
          </a:p>
          <a:p>
            <a:endParaRPr lang="en-GB" sz="1200" i="1" dirty="0">
              <a:solidFill>
                <a:schemeClr val="tx1">
                  <a:lumMod val="65000"/>
                  <a:lumOff val="35000"/>
                </a:schemeClr>
              </a:solidFill>
              <a:latin typeface="Campton"/>
              <a:cs typeface="Calibri"/>
            </a:endParaRPr>
          </a:p>
          <a:p>
            <a:endParaRPr lang="en-GB" dirty="0">
              <a:solidFill>
                <a:schemeClr val="tx1">
                  <a:lumMod val="65000"/>
                  <a:lumOff val="35000"/>
                </a:schemeClr>
              </a:solidFill>
              <a:latin typeface="Calibri"/>
              <a:cs typeface="Calibri"/>
            </a:endParaRPr>
          </a:p>
        </p:txBody>
      </p:sp>
      <p:pic>
        <p:nvPicPr>
          <p:cNvPr id="18" name="Picture 17">
            <a:extLst>
              <a:ext uri="{FF2B5EF4-FFF2-40B4-BE49-F238E27FC236}">
                <a16:creationId xmlns:a16="http://schemas.microsoft.com/office/drawing/2014/main" id="{255803AD-A0EE-B465-13B1-9450099D76A2}"/>
              </a:ext>
            </a:extLst>
          </p:cNvPr>
          <p:cNvPicPr>
            <a:picLocks noChangeAspect="1"/>
          </p:cNvPicPr>
          <p:nvPr/>
        </p:nvPicPr>
        <p:blipFill>
          <a:blip r:embed="rId3" cstate="print">
            <a:extLst>
              <a:ext uri="{28A0092B-C50C-407E-A947-70E740481C1C}">
                <a14:useLocalDpi xmlns:a14="http://schemas.microsoft.com/office/drawing/2010/main" val="0"/>
              </a:ext>
            </a:extLst>
          </a:blip>
          <a:srcRect t="13619"/>
          <a:stretch/>
        </p:blipFill>
        <p:spPr>
          <a:xfrm>
            <a:off x="524555" y="4678620"/>
            <a:ext cx="2341322" cy="2919531"/>
          </a:xfrm>
          <a:prstGeom prst="rect">
            <a:avLst/>
          </a:prstGeom>
        </p:spPr>
      </p:pic>
    </p:spTree>
    <p:extLst>
      <p:ext uri="{BB962C8B-B14F-4D97-AF65-F5344CB8AC3E}">
        <p14:creationId xmlns:p14="http://schemas.microsoft.com/office/powerpoint/2010/main" val="9950106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dcbc2e1-3ac8-49b5-97bd-e6d8416f78d7" xsi:nil="true"/>
    <lcf76f155ced4ddcb4097134ff3c332f xmlns="dc78641c-5606-405d-be65-5274f407de89">
      <Terms xmlns="http://schemas.microsoft.com/office/infopath/2007/PartnerControls"/>
    </lcf76f155ced4ddcb4097134ff3c332f>
    <_Flow_SignoffStatus xmlns="dc78641c-5606-405d-be65-5274f407de8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FD45194612C5479EC5BA752D98928A" ma:contentTypeVersion="19" ma:contentTypeDescription="Create a new document." ma:contentTypeScope="" ma:versionID="109e61b484ce45a5bc1b1731c7932164">
  <xsd:schema xmlns:xsd="http://www.w3.org/2001/XMLSchema" xmlns:xs="http://www.w3.org/2001/XMLSchema" xmlns:p="http://schemas.microsoft.com/office/2006/metadata/properties" xmlns:ns2="dc78641c-5606-405d-be65-5274f407de89" xmlns:ns3="6dcbc2e1-3ac8-49b5-97bd-e6d8416f78d7" targetNamespace="http://schemas.microsoft.com/office/2006/metadata/properties" ma:root="true" ma:fieldsID="e7380a8049e7d6d5d66fcae41ea1a373" ns2:_="" ns3:_="">
    <xsd:import namespace="dc78641c-5606-405d-be65-5274f407de89"/>
    <xsd:import namespace="6dcbc2e1-3ac8-49b5-97bd-e6d8416f78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8641c-5606-405d-be65-5274f407de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531715b-4fa1-4aa1-b40f-a43f123c38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bc2e1-3ac8-49b5-97bd-e6d8416f78d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062e61-86f5-400c-846c-b1ddb0b70357}" ma:internalName="TaxCatchAll" ma:showField="CatchAllData" ma:web="6dcbc2e1-3ac8-49b5-97bd-e6d8416f78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377283-B129-4D4F-A4A1-774F12096590}">
  <ds:schemaRefs>
    <ds:schemaRef ds:uri="6dcbc2e1-3ac8-49b5-97bd-e6d8416f78d7"/>
    <ds:schemaRef ds:uri="dc78641c-5606-405d-be65-5274f407de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5157EBF-F420-4B4C-BD9C-B13D182526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78641c-5606-405d-be65-5274f407de89"/>
    <ds:schemaRef ds:uri="6dcbc2e1-3ac8-49b5-97bd-e6d8416f78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E22060-F9F8-4DA1-856C-754EF0EBCE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732</TotalTime>
  <Words>760</Words>
  <Application>Microsoft Office PowerPoint</Application>
  <PresentationFormat>Letter Paper (8.5x11 in)</PresentationFormat>
  <Paragraphs>39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Campton</vt:lpstr>
      <vt:lpstr>Office Theme</vt:lpstr>
      <vt:lpstr>Try an e-bike  </vt:lpstr>
      <vt:lpstr>WWR ‘Try an e-bike’ events</vt:lpstr>
      <vt:lpstr>Show and Tell Events</vt:lpstr>
      <vt:lpstr>Dr Bike Workshops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lomas</dc:creator>
  <cp:lastModifiedBy>Beth Lomas EPIKS</cp:lastModifiedBy>
  <cp:revision>1132</cp:revision>
  <dcterms:created xsi:type="dcterms:W3CDTF">2022-11-03T16:18:24Z</dcterms:created>
  <dcterms:modified xsi:type="dcterms:W3CDTF">2025-06-11T08:01:59Z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0x01010076FD45194612C5479EC5BA752D98928A</vt:lpwstr>
  </property>
  <property fmtid="{D5CDD505-2E9C-101B-9397-08002B2CF9AE}" pid="3" name="MediaServiceImageTags">
    <vt:lpwstr/>
  </property>
</Properties>
</file>